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  <p:sldMasterId id="2147483649" r:id="rId2"/>
  </p:sldMasterIdLst>
  <p:notesMasterIdLst>
    <p:notesMasterId r:id="rId11"/>
  </p:notesMasterIdLst>
  <p:sldIdLst>
    <p:sldId id="256" r:id="rId3"/>
    <p:sldId id="257" r:id="rId4"/>
    <p:sldId id="271" r:id="rId5"/>
    <p:sldId id="272" r:id="rId6"/>
    <p:sldId id="274" r:id="rId7"/>
    <p:sldId id="258" r:id="rId8"/>
    <p:sldId id="279" r:id="rId9"/>
    <p:sldId id="280" r:id="rId10"/>
  </p:sldIdLst>
  <p:sldSz cx="9144000" cy="6858000" type="screen4x3"/>
  <p:notesSz cx="6858000" cy="9144000"/>
  <p:defaultTextStyle>
    <a:defPPr>
      <a:defRPr lang="en-GB"/>
    </a:defPPr>
    <a:lvl1pPr algn="l" defTabSz="449263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+mn-ea"/>
        <a:cs typeface="Arial Unicode MS" charset="0"/>
      </a:defRPr>
    </a:lvl1pPr>
    <a:lvl2pPr marL="742950" indent="-285750" algn="l" defTabSz="449263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+mn-ea"/>
        <a:cs typeface="Arial Unicode MS" charset="0"/>
      </a:defRPr>
    </a:lvl2pPr>
    <a:lvl3pPr marL="1143000" indent="-228600" algn="l" defTabSz="449263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+mn-ea"/>
        <a:cs typeface="Arial Unicode MS" charset="0"/>
      </a:defRPr>
    </a:lvl3pPr>
    <a:lvl4pPr marL="1600200" indent="-228600" algn="l" defTabSz="449263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+mn-ea"/>
        <a:cs typeface="Arial Unicode MS" charset="0"/>
      </a:defRPr>
    </a:lvl4pPr>
    <a:lvl5pPr marL="2057400" indent="-228600" algn="l" defTabSz="449263" rtl="0" fontAlgn="base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+mn-ea"/>
        <a:cs typeface="Arial Unicode MS" charset="0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+mn-ea"/>
        <a:cs typeface="Arial Unicode MS" charset="0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+mn-ea"/>
        <a:cs typeface="Arial Unicode MS" charset="0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+mn-ea"/>
        <a:cs typeface="Arial Unicode MS" charset="0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+mn-ea"/>
        <a:cs typeface="Arial Unicode MS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1140" y="-102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AutoShape 1"/>
          <p:cNvSpPr>
            <a:spLocks noChangeArrowheads="1"/>
          </p:cNvSpPr>
          <p:nvPr/>
        </p:nvSpPr>
        <p:spPr bwMode="auto">
          <a:xfrm>
            <a:off x="0" y="0"/>
            <a:ext cx="6858000" cy="9144000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 w="936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GB"/>
          </a:p>
        </p:txBody>
      </p:sp>
      <p:sp>
        <p:nvSpPr>
          <p:cNvPr id="3074" name="AutoShape 2"/>
          <p:cNvSpPr>
            <a:spLocks noChangeArrowheads="1"/>
          </p:cNvSpPr>
          <p:nvPr/>
        </p:nvSpPr>
        <p:spPr bwMode="auto">
          <a:xfrm>
            <a:off x="0" y="0"/>
            <a:ext cx="6858000" cy="9144000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GB"/>
          </a:p>
        </p:txBody>
      </p:sp>
      <p:sp>
        <p:nvSpPr>
          <p:cNvPr id="18436" name="Rectangle 3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-11798300" y="-11796713"/>
            <a:ext cx="11795125" cy="12488863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</p:sp>
      <p:sp>
        <p:nvSpPr>
          <p:cNvPr id="3076" name="Rectangle 4"/>
          <p:cNvSpPr>
            <a:spLocks noGrp="1" noChangeArrowheads="1"/>
          </p:cNvSpPr>
          <p:nvPr>
            <p:ph type="body"/>
          </p:nvPr>
        </p:nvSpPr>
        <p:spPr bwMode="auto">
          <a:xfrm>
            <a:off x="685800" y="4343400"/>
            <a:ext cx="5481638" cy="41100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noProof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3000" y="695325"/>
            <a:ext cx="4572000" cy="3429000"/>
          </a:xfrm>
          <a:solidFill>
            <a:srgbClr val="FFFFFF"/>
          </a:solidFill>
          <a:ln>
            <a:solidFill>
              <a:srgbClr val="000000"/>
            </a:solidFill>
            <a:miter lim="800000"/>
          </a:ln>
        </p:spPr>
      </p:sp>
      <p:sp>
        <p:nvSpPr>
          <p:cNvPr id="19459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4343400"/>
            <a:ext cx="5483225" cy="4111625"/>
          </a:xfrm>
          <a:noFill/>
          <a:ln/>
        </p:spPr>
        <p:txBody>
          <a:bodyPr wrap="none" anchor="ctr"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-14227175" y="-11796713"/>
            <a:ext cx="16656050" cy="12492038"/>
          </a:xfrm>
          <a:solidFill>
            <a:srgbClr val="FFFFFF"/>
          </a:solidFill>
          <a:ln>
            <a:solidFill>
              <a:srgbClr val="000000"/>
            </a:solidFill>
            <a:miter lim="800000"/>
          </a:ln>
        </p:spPr>
      </p:sp>
      <p:sp>
        <p:nvSpPr>
          <p:cNvPr id="20483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4343400"/>
            <a:ext cx="5483225" cy="4111625"/>
          </a:xfrm>
          <a:noFill/>
          <a:ln/>
        </p:spPr>
        <p:txBody>
          <a:bodyPr wrap="none" anchor="ctr"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-14227175" y="-11796713"/>
            <a:ext cx="16656050" cy="12492038"/>
          </a:xfrm>
          <a:solidFill>
            <a:srgbClr val="FFFFFF"/>
          </a:solidFill>
          <a:ln>
            <a:solidFill>
              <a:srgbClr val="000000"/>
            </a:solidFill>
            <a:miter lim="800000"/>
          </a:ln>
        </p:spPr>
      </p:sp>
      <p:sp>
        <p:nvSpPr>
          <p:cNvPr id="21507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4343400"/>
            <a:ext cx="5483225" cy="4111625"/>
          </a:xfrm>
          <a:noFill/>
          <a:ln/>
        </p:spPr>
        <p:txBody>
          <a:bodyPr wrap="none" anchor="ctr"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CF91A6-10EC-4D2D-BED7-68E1FE52998F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1F4D0F-6E6B-4C5F-917D-59BA99187F6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59575" y="381000"/>
            <a:ext cx="2151063" cy="57102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4800" y="381000"/>
            <a:ext cx="6302375" cy="57102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0862DB-8C41-4B82-BC24-B1955E5B24E3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268D295-84A3-4C83-9698-C1BC05CC6C10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3483A4-9D20-4FF1-86CC-A1554FDED63A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E9C13A-4618-443B-BCD7-EFF709872C12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4963"/>
            <a:ext cx="4035425" cy="4521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5025" y="1604963"/>
            <a:ext cx="4037013" cy="4521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0C6B3C-6730-4BC5-AB47-C7DBE9393D00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9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76D8DA-6B5C-4514-A951-2961BA23ABDF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B7D560-4C9C-4E5C-B70D-14B48D367967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71E41C-4C5A-46B7-8B09-D5E801AAAA60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70C9830-1056-4374-AB7F-C80835EF1B58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5105B26-34CD-4F97-8D5A-DA5B08A809ED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E67E20E-4A83-48F9-AD9A-B588711FAD4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045081-8668-489B-ABDF-E00FCABA4C24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10388" y="468313"/>
            <a:ext cx="2151062" cy="56578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68313"/>
            <a:ext cx="6300788" cy="56578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2F174D-A791-4729-9010-3BA170EE222E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93813" y="468313"/>
            <a:ext cx="7767637" cy="14319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30C173-A12B-4D73-930C-D9CBDBFACCF4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7C55E2-F2C3-45E2-8F98-1D502B4EB3B6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6825" cy="41100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5025" y="1981200"/>
            <a:ext cx="3808413" cy="41100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AE5C29-E761-494C-B282-D8F877C248D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9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2689A4-B4E8-4EFF-8EB7-97C42D34744F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E08535C-D2EE-409B-B3E3-3E0FA0A14174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B44DCA-613E-4320-8354-F944680D788D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DBC2BC-67E2-4A36-B916-5E33D8E84E93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GB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8D5F7E-4596-4B64-9C11-C0FE30710331}" type="slidenum">
              <a:rPr lang="en-CA"/>
              <a:pPr>
                <a:defRPr/>
              </a:pPr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 cstate="print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50" name="Group 1"/>
          <p:cNvGrpSpPr>
            <a:grpSpLocks/>
          </p:cNvGrpSpPr>
          <p:nvPr/>
        </p:nvGrpSpPr>
        <p:grpSpPr bwMode="auto">
          <a:xfrm>
            <a:off x="-8410575" y="1588"/>
            <a:ext cx="17541875" cy="13689012"/>
            <a:chOff x="-5298" y="1"/>
            <a:chExt cx="11050" cy="8623"/>
          </a:xfrm>
        </p:grpSpPr>
        <p:sp>
          <p:nvSpPr>
            <p:cNvPr id="1026" name="Freeform 2"/>
            <p:cNvSpPr>
              <a:spLocks noChangeArrowheads="1"/>
            </p:cNvSpPr>
            <p:nvPr/>
          </p:nvSpPr>
          <p:spPr bwMode="auto">
            <a:xfrm>
              <a:off x="3394" y="999"/>
              <a:ext cx="2359" cy="3314"/>
            </a:xfrm>
            <a:custGeom>
              <a:avLst/>
              <a:gdLst/>
              <a:ahLst/>
              <a:cxnLst>
                <a:cxn ang="0">
                  <a:pos x="1905" y="3312"/>
                </a:cxn>
                <a:cxn ang="0">
                  <a:pos x="2358" y="3313"/>
                </a:cxn>
                <a:cxn ang="0">
                  <a:pos x="2358" y="1437"/>
                </a:cxn>
                <a:cxn ang="0">
                  <a:pos x="0" y="0"/>
                </a:cxn>
                <a:cxn ang="0">
                  <a:pos x="201" y="150"/>
                </a:cxn>
                <a:cxn ang="0">
                  <a:pos x="366" y="279"/>
                </a:cxn>
                <a:cxn ang="0">
                  <a:pos x="552" y="441"/>
                </a:cxn>
                <a:cxn ang="0">
                  <a:pos x="732" y="612"/>
                </a:cxn>
                <a:cxn ang="0">
                  <a:pos x="996" y="903"/>
                </a:cxn>
                <a:cxn ang="0">
                  <a:pos x="1230" y="1212"/>
                </a:cxn>
                <a:cxn ang="0">
                  <a:pos x="1400" y="1482"/>
                </a:cxn>
                <a:cxn ang="0">
                  <a:pos x="1548" y="1761"/>
                </a:cxn>
                <a:cxn ang="0">
                  <a:pos x="1665" y="2040"/>
                </a:cxn>
                <a:cxn ang="0">
                  <a:pos x="1751" y="2295"/>
                </a:cxn>
                <a:cxn ang="0">
                  <a:pos x="1809" y="2511"/>
                </a:cxn>
                <a:cxn ang="0">
                  <a:pos x="1863" y="2778"/>
                </a:cxn>
                <a:cxn ang="0">
                  <a:pos x="1890" y="3012"/>
                </a:cxn>
                <a:cxn ang="0">
                  <a:pos x="1905" y="3312"/>
                </a:cxn>
              </a:cxnLst>
              <a:rect l="0" t="0" r="r" b="b"/>
              <a:pathLst/>
            </a:custGeom>
            <a:gradFill rotWithShape="0">
              <a:gsLst>
                <a:gs pos="0">
                  <a:srgbClr val="172F75"/>
                </a:gs>
                <a:gs pos="100000">
                  <a:srgbClr val="3366FF"/>
                </a:gs>
              </a:gsLst>
              <a:lin ang="108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GB"/>
            </a:p>
          </p:txBody>
        </p:sp>
        <p:sp>
          <p:nvSpPr>
            <p:cNvPr id="1027" name="AutoShape 3"/>
            <p:cNvSpPr>
              <a:spLocks noChangeArrowheads="1"/>
            </p:cNvSpPr>
            <p:nvPr/>
          </p:nvSpPr>
          <p:spPr bwMode="auto">
            <a:xfrm>
              <a:off x="-5298" y="1"/>
              <a:ext cx="10596" cy="8624"/>
            </a:xfrm>
            <a:custGeom>
              <a:avLst/>
              <a:gdLst>
                <a:gd name="G0" fmla="sin 10800 17694720"/>
                <a:gd name="G1" fmla="+- G0 10800 0"/>
                <a:gd name="G2" fmla="cos 10800 17694720"/>
                <a:gd name="G3" fmla="+- G2 10800 0"/>
                <a:gd name="G4" fmla="sin 10800 0"/>
                <a:gd name="G5" fmla="+- G4 10800 0"/>
                <a:gd name="G6" fmla="cos 10800 0"/>
                <a:gd name="G7" fmla="+- G6 10800 0"/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w 21600"/>
                <a:gd name="T7" fmla="*/ 0 h 21600"/>
                <a:gd name="T8" fmla="*/ 0 w 21600"/>
                <a:gd name="T9" fmla="*/ 0 h 21600"/>
                <a:gd name="T10" fmla="*/ 0 w 21600"/>
                <a:gd name="T11" fmla="*/ 0 h 21600"/>
                <a:gd name="T12" fmla="*/ 10799 w 21600"/>
                <a:gd name="T13" fmla="*/ 0 h 21600"/>
                <a:gd name="T14" fmla="*/ 21599 w 21600"/>
                <a:gd name="T15" fmla="*/ 10799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T12" t="T13" r="T14" b="T15"/>
              <a:pathLst>
                <a:path w="21600" h="21600" stroke="0">
                  <a:moveTo>
                    <a:pt x="10799" y="0"/>
                  </a:moveTo>
                  <a:cubicBezTo>
                    <a:pt x="10799" y="0"/>
                    <a:pt x="10799" y="-1"/>
                    <a:pt x="10800" y="0"/>
                  </a:cubicBezTo>
                  <a:cubicBezTo>
                    <a:pt x="16764" y="0"/>
                    <a:pt x="21600" y="4835"/>
                    <a:pt x="21600" y="10800"/>
                  </a:cubicBezTo>
                  <a:lnTo>
                    <a:pt x="10800" y="10800"/>
                  </a:lnTo>
                  <a:close/>
                </a:path>
                <a:path w="21600" h="21600" fill="none">
                  <a:moveTo>
                    <a:pt x="10799" y="0"/>
                  </a:moveTo>
                  <a:cubicBezTo>
                    <a:pt x="10799" y="0"/>
                    <a:pt x="10799" y="-1"/>
                    <a:pt x="10800" y="0"/>
                  </a:cubicBezTo>
                  <a:cubicBezTo>
                    <a:pt x="16764" y="0"/>
                    <a:pt x="21600" y="4835"/>
                    <a:pt x="21600" y="10800"/>
                  </a:cubicBezTo>
                </a:path>
              </a:pathLst>
            </a:custGeom>
            <a:noFill/>
            <a:ln w="12600">
              <a:solidFill>
                <a:srgbClr val="3366FF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GB"/>
            </a:p>
          </p:txBody>
        </p:sp>
      </p:grpSp>
      <p:sp>
        <p:nvSpPr>
          <p:cNvPr id="1028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81000"/>
            <a:ext cx="8605838" cy="762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dt"/>
          </p:nvPr>
        </p:nvSpPr>
        <p:spPr bwMode="auto">
          <a:xfrm>
            <a:off x="685800" y="6248400"/>
            <a:ext cx="1900238" cy="457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>
            <a:lvl1pPr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3124200" y="6248400"/>
            <a:ext cx="2890838" cy="457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>
            <a:lvl1pPr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6553200" y="6248400"/>
            <a:ext cx="1900238" cy="457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>
            <a:lvl1pPr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D9C782E5-E523-46BE-B400-C1F11D9D2CF2}" type="slidenum">
              <a:rPr lang="en-CA"/>
              <a:pPr>
                <a:defRPr/>
              </a:pPr>
              <a:t>‹#›</a:t>
            </a:fld>
            <a:endParaRPr lang="en-CA"/>
          </a:p>
        </p:txBody>
      </p:sp>
      <p:sp>
        <p:nvSpPr>
          <p:cNvPr id="2055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67638" cy="41100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0000" tIns="46800" rIns="90000" bIns="468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2pPr>
      <a:lvl3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3pPr>
      <a:lvl4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4pPr>
      <a:lvl5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5pPr>
      <a:lvl6pPr marL="2514600" indent="-228600" algn="ctr" defTabSz="449263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6pPr>
      <a:lvl7pPr marL="2971800" indent="-228600" algn="ctr" defTabSz="449263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7pPr>
      <a:lvl8pPr marL="3429000" indent="-228600" algn="ctr" defTabSz="449263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8pPr>
      <a:lvl9pPr marL="3886200" indent="-228600" algn="ctr" defTabSz="449263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9pPr>
    </p:titleStyle>
    <p:bodyStyle>
      <a:lvl1pPr marL="342900" indent="-342900" algn="l" defTabSz="449263" rtl="0" eaLnBrk="0" fontAlgn="base" hangingPunct="0">
        <a:spcBef>
          <a:spcPts val="8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>
          <a:solidFill>
            <a:srgbClr val="FFFFFF"/>
          </a:solidFill>
          <a:latin typeface="+mn-lt"/>
          <a:ea typeface="+mn-ea"/>
          <a:cs typeface="+mn-cs"/>
        </a:defRPr>
      </a:lvl1pPr>
      <a:lvl2pPr marL="742950" indent="-285750" algn="l" defTabSz="449263" rtl="0" eaLnBrk="0" fontAlgn="base" hangingPunct="0">
        <a:spcBef>
          <a:spcPts val="7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800">
          <a:solidFill>
            <a:srgbClr val="FFFFFF"/>
          </a:solidFill>
          <a:latin typeface="+mn-lt"/>
          <a:cs typeface="+mn-cs"/>
        </a:defRPr>
      </a:lvl2pPr>
      <a:lvl3pPr marL="1143000" indent="-228600" algn="l" defTabSz="449263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>
          <a:solidFill>
            <a:srgbClr val="FFFFFF"/>
          </a:solidFill>
          <a:latin typeface="+mn-lt"/>
          <a:cs typeface="+mn-cs"/>
        </a:defRPr>
      </a:lvl3pPr>
      <a:lvl4pPr marL="1600200" indent="-228600" algn="l" defTabSz="449263" rtl="0" eaLnBrk="0" fontAlgn="base" hangingPunct="0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4pPr>
      <a:lvl5pPr marL="2057400" indent="-228600" algn="l" defTabSz="449263" rtl="0" eaLnBrk="0" fontAlgn="base" hangingPunct="0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5pPr>
      <a:lvl6pPr marL="2514600" indent="-228600" algn="l" defTabSz="449263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6pPr>
      <a:lvl7pPr marL="2971800" indent="-228600" algn="l" defTabSz="449263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7pPr>
      <a:lvl8pPr marL="3429000" indent="-228600" algn="l" defTabSz="449263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8pPr>
      <a:lvl9pPr marL="3886200" indent="-228600" algn="l" defTabSz="449263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 cstate="print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oup 1"/>
          <p:cNvGrpSpPr>
            <a:grpSpLocks/>
          </p:cNvGrpSpPr>
          <p:nvPr/>
        </p:nvGrpSpPr>
        <p:grpSpPr bwMode="auto">
          <a:xfrm>
            <a:off x="-7761288" y="1465263"/>
            <a:ext cx="16903701" cy="10783887"/>
            <a:chOff x="-4889" y="923"/>
            <a:chExt cx="10648" cy="6793"/>
          </a:xfrm>
        </p:grpSpPr>
        <p:sp>
          <p:nvSpPr>
            <p:cNvPr id="2050" name="Freeform 2"/>
            <p:cNvSpPr>
              <a:spLocks noChangeArrowheads="1"/>
            </p:cNvSpPr>
            <p:nvPr/>
          </p:nvSpPr>
          <p:spPr bwMode="auto">
            <a:xfrm>
              <a:off x="2061" y="1707"/>
              <a:ext cx="3699" cy="2613"/>
            </a:xfrm>
            <a:custGeom>
              <a:avLst/>
              <a:gdLst/>
              <a:ahLst/>
              <a:cxnLst>
                <a:cxn ang="0">
                  <a:pos x="1523" y="2611"/>
                </a:cxn>
                <a:cxn ang="0">
                  <a:pos x="3698" y="2612"/>
                </a:cxn>
                <a:cxn ang="0">
                  <a:pos x="3698" y="2228"/>
                </a:cxn>
                <a:cxn ang="0">
                  <a:pos x="0" y="0"/>
                </a:cxn>
                <a:cxn ang="0">
                  <a:pos x="160" y="118"/>
                </a:cxn>
                <a:cxn ang="0">
                  <a:pos x="292" y="219"/>
                </a:cxn>
                <a:cxn ang="0">
                  <a:pos x="441" y="347"/>
                </a:cxn>
                <a:cxn ang="0">
                  <a:pos x="585" y="482"/>
                </a:cxn>
                <a:cxn ang="0">
                  <a:pos x="796" y="711"/>
                </a:cxn>
                <a:cxn ang="0">
                  <a:pos x="983" y="955"/>
                </a:cxn>
                <a:cxn ang="0">
                  <a:pos x="1119" y="1168"/>
                </a:cxn>
                <a:cxn ang="0">
                  <a:pos x="1238" y="1388"/>
                </a:cxn>
                <a:cxn ang="0">
                  <a:pos x="1331" y="1608"/>
                </a:cxn>
                <a:cxn ang="0">
                  <a:pos x="1400" y="1809"/>
                </a:cxn>
                <a:cxn ang="0">
                  <a:pos x="1447" y="1979"/>
                </a:cxn>
                <a:cxn ang="0">
                  <a:pos x="1490" y="2190"/>
                </a:cxn>
                <a:cxn ang="0">
                  <a:pos x="1511" y="2374"/>
                </a:cxn>
                <a:cxn ang="0">
                  <a:pos x="1523" y="2611"/>
                </a:cxn>
              </a:cxnLst>
              <a:rect l="0" t="0" r="r" b="b"/>
              <a:pathLst/>
            </a:custGeom>
            <a:gradFill rotWithShape="0">
              <a:gsLst>
                <a:gs pos="0">
                  <a:srgbClr val="172F75"/>
                </a:gs>
                <a:gs pos="100000">
                  <a:srgbClr val="3366FF"/>
                </a:gs>
              </a:gsLst>
              <a:lin ang="108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GB"/>
            </a:p>
          </p:txBody>
        </p:sp>
        <p:sp>
          <p:nvSpPr>
            <p:cNvPr id="2051" name="AutoShape 3"/>
            <p:cNvSpPr>
              <a:spLocks noChangeArrowheads="1"/>
            </p:cNvSpPr>
            <p:nvPr/>
          </p:nvSpPr>
          <p:spPr bwMode="auto">
            <a:xfrm>
              <a:off x="-4889" y="923"/>
              <a:ext cx="8474" cy="6794"/>
            </a:xfrm>
            <a:custGeom>
              <a:avLst/>
              <a:gdLst>
                <a:gd name="G0" fmla="sin 10800 0"/>
                <a:gd name="G1" fmla="+- G0 10800 0"/>
                <a:gd name="G2" fmla="cos 10800 0"/>
                <a:gd name="G3" fmla="+- G2 10800 0"/>
                <a:gd name="G4" fmla="sin 10800 0"/>
                <a:gd name="G5" fmla="+- G4 10800 0"/>
                <a:gd name="G6" fmla="cos 10800 0"/>
                <a:gd name="G7" fmla="+- G6 10800 0"/>
                <a:gd name="T0" fmla="*/ 0 w 21600"/>
                <a:gd name="T1" fmla="*/ 0 h 21600"/>
                <a:gd name="T2" fmla="*/ 0 w 21600"/>
                <a:gd name="T3" fmla="*/ 0 h 21600"/>
                <a:gd name="T4" fmla="*/ 0 w 21600"/>
                <a:gd name="T5" fmla="*/ 0 h 21600"/>
                <a:gd name="T6" fmla="*/ 0 w 21600"/>
                <a:gd name="T7" fmla="*/ 0 h 21600"/>
                <a:gd name="T8" fmla="*/ 0 w 21600"/>
                <a:gd name="T9" fmla="*/ 0 h 21600"/>
                <a:gd name="T10" fmla="*/ 0 w 21600"/>
                <a:gd name="T11" fmla="*/ 0 h 21600"/>
                <a:gd name="T12" fmla="*/ 10799 w 21600"/>
                <a:gd name="T13" fmla="*/ 174 h 21600"/>
                <a:gd name="T14" fmla="*/ 21599 w 21600"/>
                <a:gd name="T15" fmla="*/ 10799 h 216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T12" t="T13" r="T14" b="T15"/>
              <a:pathLst>
                <a:path w="21600" h="21600" stroke="0">
                  <a:moveTo>
                    <a:pt x="21600" y="10800"/>
                  </a:moveTo>
                  <a:cubicBezTo>
                    <a:pt x="21600" y="16764"/>
                    <a:pt x="16764" y="21600"/>
                    <a:pt x="10800" y="21600"/>
                  </a:cubicBezTo>
                  <a:cubicBezTo>
                    <a:pt x="4835" y="21600"/>
                    <a:pt x="0" y="16764"/>
                    <a:pt x="0" y="10800"/>
                  </a:cubicBezTo>
                  <a:cubicBezTo>
                    <a:pt x="0" y="4835"/>
                    <a:pt x="4835" y="0"/>
                    <a:pt x="10800" y="0"/>
                  </a:cubicBezTo>
                  <a:cubicBezTo>
                    <a:pt x="16764" y="-1"/>
                    <a:pt x="21599" y="4835"/>
                    <a:pt x="21600" y="10799"/>
                  </a:cubicBezTo>
                  <a:lnTo>
                    <a:pt x="10800" y="10800"/>
                  </a:lnTo>
                  <a:close/>
                </a:path>
                <a:path w="21600" h="21600" fill="none">
                  <a:moveTo>
                    <a:pt x="21600" y="10800"/>
                  </a:moveTo>
                  <a:cubicBezTo>
                    <a:pt x="21600" y="16764"/>
                    <a:pt x="16764" y="21600"/>
                    <a:pt x="10800" y="21600"/>
                  </a:cubicBezTo>
                  <a:cubicBezTo>
                    <a:pt x="4835" y="21600"/>
                    <a:pt x="0" y="16764"/>
                    <a:pt x="0" y="10800"/>
                  </a:cubicBezTo>
                  <a:cubicBezTo>
                    <a:pt x="0" y="4835"/>
                    <a:pt x="4835" y="0"/>
                    <a:pt x="10800" y="0"/>
                  </a:cubicBezTo>
                  <a:cubicBezTo>
                    <a:pt x="16764" y="-1"/>
                    <a:pt x="21599" y="4835"/>
                    <a:pt x="21600" y="10799"/>
                  </a:cubicBezTo>
                </a:path>
              </a:pathLst>
            </a:custGeom>
            <a:noFill/>
            <a:ln w="12600">
              <a:solidFill>
                <a:srgbClr val="3366FF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en-GB"/>
            </a:p>
          </p:txBody>
        </p:sp>
      </p:grpSp>
      <p:sp>
        <p:nvSpPr>
          <p:cNvPr id="205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1293813" y="468313"/>
            <a:ext cx="7767637" cy="14319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dt"/>
          </p:nvPr>
        </p:nvSpPr>
        <p:spPr bwMode="auto">
          <a:xfrm>
            <a:off x="685800" y="6248400"/>
            <a:ext cx="1900238" cy="452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>
            <a:lvl1pPr>
              <a:buClrTx/>
              <a:buSzPct val="45000"/>
              <a:buFontTx/>
              <a:buNone/>
              <a:tabLst>
                <a:tab pos="723900" algn="l"/>
                <a:tab pos="1447800" algn="l"/>
              </a:tabLst>
              <a:defRPr sz="14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3124200" y="6248400"/>
            <a:ext cx="2890838" cy="452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>
            <a:lvl1pPr algn="ctr">
              <a:buClrTx/>
              <a:buSzPct val="45000"/>
              <a:buFontTx/>
              <a:buNone/>
              <a:tabLst>
                <a:tab pos="723900" algn="l"/>
                <a:tab pos="1447800" algn="l"/>
                <a:tab pos="2171700" algn="l"/>
              </a:tabLst>
              <a:defRPr sz="14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endParaRPr lang="en-CA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6553200" y="6248400"/>
            <a:ext cx="1900238" cy="4524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>
            <a:lvl1pPr algn="r">
              <a:buClrTx/>
              <a:buSzPct val="45000"/>
              <a:buFontTx/>
              <a:buNone/>
              <a:tabLst>
                <a:tab pos="723900" algn="l"/>
                <a:tab pos="1447800" algn="l"/>
              </a:tabLst>
              <a:defRPr sz="140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967DF243-5B97-473F-8107-6E8E92EEDD0B}" type="slidenum">
              <a:rPr lang="en-CA"/>
              <a:pPr>
                <a:defRPr/>
              </a:pPr>
              <a:t>‹#›</a:t>
            </a:fld>
            <a:endParaRPr lang="en-CA"/>
          </a:p>
        </p:txBody>
      </p:sp>
      <p:sp>
        <p:nvSpPr>
          <p:cNvPr id="3079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4963"/>
            <a:ext cx="8224838" cy="45212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2pPr>
      <a:lvl3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3pPr>
      <a:lvl4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4pPr>
      <a:lvl5pPr algn="ctr" defTabSz="449263" rtl="0" eaLnBrk="0" fontAlgn="base" hangingPunct="0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5pPr>
      <a:lvl6pPr marL="2514600" indent="-228600" algn="ctr" defTabSz="449263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6pPr>
      <a:lvl7pPr marL="2971800" indent="-228600" algn="ctr" defTabSz="449263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7pPr>
      <a:lvl8pPr marL="3429000" indent="-228600" algn="ctr" defTabSz="449263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8pPr>
      <a:lvl9pPr marL="3886200" indent="-228600" algn="ctr" defTabSz="449263" rtl="0" fontAlgn="base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400">
          <a:solidFill>
            <a:srgbClr val="000000"/>
          </a:solidFill>
          <a:effectLst>
            <a:outerShdw blurRad="38100" dist="38100" dir="2700000" algn="tl">
              <a:srgbClr val="C0C0C0"/>
            </a:outerShdw>
          </a:effectLst>
          <a:latin typeface="Arial" charset="0"/>
          <a:cs typeface="Arial Unicode MS" charset="0"/>
        </a:defRPr>
      </a:lvl9pPr>
    </p:titleStyle>
    <p:bodyStyle>
      <a:lvl1pPr marL="342900" indent="-342900" algn="l" defTabSz="449263" rtl="0" eaLnBrk="0" fontAlgn="base" hangingPunct="0">
        <a:spcBef>
          <a:spcPts val="8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>
          <a:solidFill>
            <a:srgbClr val="FFFFFF"/>
          </a:solidFill>
          <a:latin typeface="+mn-lt"/>
          <a:ea typeface="+mn-ea"/>
          <a:cs typeface="+mn-cs"/>
        </a:defRPr>
      </a:lvl1pPr>
      <a:lvl2pPr marL="742950" indent="-285750" algn="l" defTabSz="449263" rtl="0" eaLnBrk="0" fontAlgn="base" hangingPunct="0">
        <a:spcBef>
          <a:spcPts val="7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800">
          <a:solidFill>
            <a:srgbClr val="FFFFFF"/>
          </a:solidFill>
          <a:latin typeface="+mn-lt"/>
          <a:cs typeface="+mn-cs"/>
        </a:defRPr>
      </a:lvl2pPr>
      <a:lvl3pPr marL="1143000" indent="-228600" algn="l" defTabSz="449263" rtl="0" eaLnBrk="0" fontAlgn="base" hangingPunct="0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>
          <a:solidFill>
            <a:srgbClr val="FFFFFF"/>
          </a:solidFill>
          <a:latin typeface="+mn-lt"/>
          <a:cs typeface="+mn-cs"/>
        </a:defRPr>
      </a:lvl3pPr>
      <a:lvl4pPr marL="1600200" indent="-228600" algn="l" defTabSz="449263" rtl="0" eaLnBrk="0" fontAlgn="base" hangingPunct="0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4pPr>
      <a:lvl5pPr marL="2057400" indent="-228600" algn="l" defTabSz="449263" rtl="0" eaLnBrk="0" fontAlgn="base" hangingPunct="0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5pPr>
      <a:lvl6pPr marL="2514600" indent="-228600" algn="l" defTabSz="449263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6pPr>
      <a:lvl7pPr marL="2971800" indent="-228600" algn="l" defTabSz="449263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7pPr>
      <a:lvl8pPr marL="3429000" indent="-228600" algn="l" defTabSz="449263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8pPr>
      <a:lvl9pPr marL="3886200" indent="-228600" algn="l" defTabSz="449263" rtl="0" fontAlgn="base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FFFFFF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179512" y="1700808"/>
            <a:ext cx="8610600" cy="1143000"/>
          </a:xfrm>
        </p:spPr>
        <p:txBody>
          <a:bodyPr/>
          <a:lstStyle/>
          <a:p>
            <a:pPr eaLnBrk="1" hangingPunct="1"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CA" dirty="0" smtClean="0"/>
              <a:t>Lesson One</a:t>
            </a:r>
          </a:p>
        </p:txBody>
      </p:sp>
      <p:sp>
        <p:nvSpPr>
          <p:cNvPr id="4099" name="Rectangle 2"/>
          <p:cNvSpPr>
            <a:spLocks noGrp="1" noChangeArrowheads="1"/>
          </p:cNvSpPr>
          <p:nvPr>
            <p:ph type="subTitle" idx="4294967295"/>
          </p:nvPr>
        </p:nvSpPr>
        <p:spPr>
          <a:xfrm>
            <a:off x="533400" y="2996952"/>
            <a:ext cx="8610600" cy="1168400"/>
          </a:xfrm>
        </p:spPr>
        <p:txBody>
          <a:bodyPr lIns="92160" tIns="46080" rIns="92160" bIns="46080" anchor="ctr"/>
          <a:lstStyle/>
          <a:p>
            <a:pPr marL="0" indent="0" algn="ctr" eaLnBrk="1" hangingPunct="1">
              <a:buClrTx/>
              <a:buSzPct val="80000"/>
              <a:buFontTx/>
              <a:buNone/>
              <a:tabLst>
                <a:tab pos="0" algn="l"/>
                <a:tab pos="104775" algn="l"/>
                <a:tab pos="554038" algn="l"/>
                <a:tab pos="1003300" algn="l"/>
                <a:tab pos="1452563" algn="l"/>
                <a:tab pos="1901825" algn="l"/>
                <a:tab pos="2351088" algn="l"/>
                <a:tab pos="2800350" algn="l"/>
                <a:tab pos="3249613" algn="l"/>
                <a:tab pos="3698875" algn="l"/>
                <a:tab pos="4148138" algn="l"/>
                <a:tab pos="4597400" algn="l"/>
                <a:tab pos="5046663" algn="l"/>
                <a:tab pos="5495925" algn="l"/>
                <a:tab pos="5945188" algn="l"/>
                <a:tab pos="6394450" algn="l"/>
                <a:tab pos="6843713" algn="l"/>
                <a:tab pos="7292975" algn="l"/>
                <a:tab pos="7742238" algn="l"/>
                <a:tab pos="8191500" algn="l"/>
                <a:tab pos="8640763" algn="l"/>
              </a:tabLst>
            </a:pPr>
            <a:r>
              <a:rPr lang="en-CA" dirty="0" smtClean="0">
                <a:solidFill>
                  <a:srgbClr val="000000"/>
                </a:solidFill>
                <a:latin typeface="Arial" charset="0"/>
              </a:rPr>
              <a:t>Beat and Rhythm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419100"/>
            <a:ext cx="8534400" cy="763588"/>
          </a:xfrm>
        </p:spPr>
        <p:txBody>
          <a:bodyPr/>
          <a:lstStyle/>
          <a:p>
            <a:pPr eaLnBrk="1" hangingPunct="1"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CA" smtClean="0"/>
              <a:t>Beat</a:t>
            </a:r>
          </a:p>
        </p:txBody>
      </p:sp>
      <p:sp>
        <p:nvSpPr>
          <p:cNvPr id="5123" name="Text Box 2"/>
          <p:cNvSpPr txBox="1">
            <a:spLocks noChangeArrowheads="1"/>
          </p:cNvSpPr>
          <p:nvPr/>
        </p:nvSpPr>
        <p:spPr bwMode="auto">
          <a:xfrm>
            <a:off x="457200" y="1295400"/>
            <a:ext cx="8229600" cy="17478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90000" tIns="46800" rIns="90000" bIns="46800">
            <a:spAutoFit/>
          </a:bodyPr>
          <a:lstStyle/>
          <a:p>
            <a:pPr>
              <a:spcBef>
                <a:spcPts val="1500"/>
              </a:spcBef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CA">
                <a:solidFill>
                  <a:srgbClr val="000000"/>
                </a:solidFill>
                <a:latin typeface="Arial" charset="0"/>
              </a:rPr>
              <a:t>Stop for a minute and feel your pulse.  If you are sitting in one place, your heart will probably be beating very regularly.</a:t>
            </a:r>
          </a:p>
          <a:p>
            <a:pPr>
              <a:spcBef>
                <a:spcPts val="1500"/>
              </a:spcBef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endParaRPr lang="en-CA">
              <a:solidFill>
                <a:srgbClr val="000000"/>
              </a:solidFill>
              <a:latin typeface="Arial" charset="0"/>
            </a:endParaRPr>
          </a:p>
        </p:txBody>
      </p:sp>
      <p:sp>
        <p:nvSpPr>
          <p:cNvPr id="5124" name="Rectangle 3"/>
          <p:cNvSpPr>
            <a:spLocks noChangeArrowheads="1"/>
          </p:cNvSpPr>
          <p:nvPr/>
        </p:nvSpPr>
        <p:spPr bwMode="auto">
          <a:xfrm>
            <a:off x="838200" y="3352800"/>
            <a:ext cx="5867400" cy="6096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  <p:grpSp>
        <p:nvGrpSpPr>
          <p:cNvPr id="5125" name="Group 4"/>
          <p:cNvGrpSpPr>
            <a:grpSpLocks/>
          </p:cNvGrpSpPr>
          <p:nvPr/>
        </p:nvGrpSpPr>
        <p:grpSpPr bwMode="auto">
          <a:xfrm>
            <a:off x="1905000" y="2762250"/>
            <a:ext cx="5256213" cy="531813"/>
            <a:chOff x="1200" y="1740"/>
            <a:chExt cx="3311" cy="335"/>
          </a:xfrm>
        </p:grpSpPr>
        <p:sp>
          <p:nvSpPr>
            <p:cNvPr id="5127" name="AutoShape 5"/>
            <p:cNvSpPr>
              <a:spLocks noChangeArrowheads="1"/>
            </p:cNvSpPr>
            <p:nvPr/>
          </p:nvSpPr>
          <p:spPr bwMode="auto">
            <a:xfrm>
              <a:off x="1200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5128" name="AutoShape 6"/>
            <p:cNvSpPr>
              <a:spLocks noChangeArrowheads="1"/>
            </p:cNvSpPr>
            <p:nvPr/>
          </p:nvSpPr>
          <p:spPr bwMode="auto">
            <a:xfrm>
              <a:off x="211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5129" name="AutoShape 7"/>
            <p:cNvSpPr>
              <a:spLocks noChangeArrowheads="1"/>
            </p:cNvSpPr>
            <p:nvPr/>
          </p:nvSpPr>
          <p:spPr bwMode="auto">
            <a:xfrm>
              <a:off x="307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5130" name="AutoShape 8"/>
            <p:cNvSpPr>
              <a:spLocks noChangeArrowheads="1"/>
            </p:cNvSpPr>
            <p:nvPr/>
          </p:nvSpPr>
          <p:spPr bwMode="auto">
            <a:xfrm>
              <a:off x="3984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5126" name="Rectangle 9"/>
          <p:cNvSpPr>
            <a:spLocks noChangeArrowheads="1"/>
          </p:cNvSpPr>
          <p:nvPr/>
        </p:nvSpPr>
        <p:spPr bwMode="auto">
          <a:xfrm>
            <a:off x="457200" y="4327525"/>
            <a:ext cx="8382000" cy="1747838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lIns="90000" tIns="46800" rIns="90000" bIns="46800">
            <a:spAutoFit/>
          </a:bodyPr>
          <a:lstStyle/>
          <a:p>
            <a:pPr>
              <a:spcBef>
                <a:spcPts val="1500"/>
              </a:spcBef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CA" dirty="0">
                <a:solidFill>
                  <a:srgbClr val="000000"/>
                </a:solidFill>
                <a:latin typeface="Arial" charset="0"/>
              </a:rPr>
              <a:t>In music we also have a </a:t>
            </a:r>
            <a:r>
              <a:rPr lang="en-CA" b="1" dirty="0">
                <a:solidFill>
                  <a:srgbClr val="FF0033"/>
                </a:solidFill>
                <a:latin typeface="Arial" charset="0"/>
              </a:rPr>
              <a:t>pulse</a:t>
            </a:r>
            <a:r>
              <a:rPr lang="en-CA" dirty="0">
                <a:solidFill>
                  <a:srgbClr val="FF0033"/>
                </a:solidFill>
                <a:latin typeface="Arial" charset="0"/>
              </a:rPr>
              <a:t> or </a:t>
            </a:r>
            <a:r>
              <a:rPr lang="en-CA" b="1" dirty="0">
                <a:solidFill>
                  <a:srgbClr val="FF0033"/>
                </a:solidFill>
                <a:latin typeface="Arial" charset="0"/>
              </a:rPr>
              <a:t>beat</a:t>
            </a:r>
            <a:r>
              <a:rPr lang="en-CA" dirty="0">
                <a:solidFill>
                  <a:srgbClr val="000000"/>
                </a:solidFill>
                <a:latin typeface="Arial" charset="0"/>
              </a:rPr>
              <a:t> which occurs regularly.</a:t>
            </a:r>
          </a:p>
          <a:p>
            <a:pPr>
              <a:spcBef>
                <a:spcPts val="1500"/>
              </a:spcBef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CA" dirty="0">
                <a:solidFill>
                  <a:srgbClr val="FF0033"/>
                </a:solidFill>
                <a:latin typeface="Arial" charset="0"/>
              </a:rPr>
              <a:t>On top of the pulse or beat we have the </a:t>
            </a:r>
            <a:r>
              <a:rPr lang="en-CA" b="1" u="sng" dirty="0">
                <a:solidFill>
                  <a:srgbClr val="FF0033"/>
                </a:solidFill>
                <a:latin typeface="Arial" charset="0"/>
              </a:rPr>
              <a:t>rhythm</a:t>
            </a:r>
            <a:r>
              <a:rPr lang="en-CA" dirty="0">
                <a:solidFill>
                  <a:srgbClr val="FF0033"/>
                </a:solidFill>
                <a:latin typeface="Arial" charset="0"/>
              </a:rPr>
              <a:t> which is made up of shorter and longer </a:t>
            </a:r>
            <a:r>
              <a:rPr lang="en-CA" dirty="0" smtClean="0">
                <a:solidFill>
                  <a:srgbClr val="FF0033"/>
                </a:solidFill>
                <a:latin typeface="Arial" charset="0"/>
              </a:rPr>
              <a:t>durations or sounds</a:t>
            </a:r>
            <a:r>
              <a:rPr lang="en-CA" b="1" dirty="0" smtClean="0">
                <a:solidFill>
                  <a:srgbClr val="FF0033"/>
                </a:solidFill>
                <a:latin typeface="Arial" charset="0"/>
              </a:rPr>
              <a:t>.   </a:t>
            </a:r>
            <a:r>
              <a:rPr lang="en-CA" dirty="0" smtClean="0">
                <a:solidFill>
                  <a:srgbClr val="000000"/>
                </a:solidFill>
                <a:latin typeface="Arial" charset="0"/>
              </a:rPr>
              <a:t> </a:t>
            </a:r>
            <a:endParaRPr lang="en-CA" dirty="0">
              <a:solidFill>
                <a:srgbClr val="000000"/>
              </a:solidFill>
              <a:latin typeface="Arial" charset="0"/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Finding the Beat</a:t>
            </a:r>
            <a:endParaRPr lang="en-GB" dirty="0"/>
          </a:p>
        </p:txBody>
      </p:sp>
      <p:sp>
        <p:nvSpPr>
          <p:cNvPr id="3" name="TextBox 2"/>
          <p:cNvSpPr txBox="1"/>
          <p:nvPr/>
        </p:nvSpPr>
        <p:spPr>
          <a:xfrm>
            <a:off x="611560" y="1196752"/>
            <a:ext cx="8208912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>
                <a:solidFill>
                  <a:schemeClr val="tx1"/>
                </a:solidFill>
                <a:latin typeface="+mj-lt"/>
              </a:rPr>
              <a:t>A </a:t>
            </a:r>
            <a:r>
              <a:rPr lang="en-GB" sz="1600" b="1" u="sng" dirty="0">
                <a:solidFill>
                  <a:schemeClr val="tx1"/>
                </a:solidFill>
                <a:latin typeface="+mj-lt"/>
              </a:rPr>
              <a:t>STEADY BEAT</a:t>
            </a:r>
            <a:r>
              <a:rPr lang="en-GB" sz="1600" dirty="0">
                <a:solidFill>
                  <a:schemeClr val="tx1"/>
                </a:solidFill>
                <a:latin typeface="+mj-lt"/>
              </a:rPr>
              <a:t> is an unchanging continuous pulse.  This is different from the </a:t>
            </a:r>
            <a:r>
              <a:rPr lang="en-GB" sz="1600" dirty="0" smtClean="0">
                <a:solidFill>
                  <a:schemeClr val="tx1"/>
                </a:solidFill>
                <a:latin typeface="+mj-lt"/>
              </a:rPr>
              <a:t>rhythm patterns </a:t>
            </a:r>
            <a:r>
              <a:rPr lang="en-GB" sz="1600" dirty="0">
                <a:solidFill>
                  <a:schemeClr val="tx1"/>
                </a:solidFill>
                <a:latin typeface="+mj-lt"/>
              </a:rPr>
              <a:t>of a specific song.  To illustrate a steady beat, tap with each underlined syllable as you sing the song</a:t>
            </a:r>
            <a:r>
              <a:rPr lang="en-GB" sz="1600" dirty="0" smtClean="0">
                <a:solidFill>
                  <a:schemeClr val="tx1"/>
                </a:solidFill>
                <a:latin typeface="+mj-lt"/>
              </a:rPr>
              <a:t>.</a:t>
            </a:r>
            <a:endParaRPr lang="en-GB" dirty="0">
              <a:solidFill>
                <a:schemeClr val="tx1"/>
              </a:solidFill>
              <a:latin typeface="+mj-lt"/>
            </a:endParaRPr>
          </a:p>
          <a:p>
            <a:r>
              <a:rPr lang="en-GB" dirty="0" smtClean="0">
                <a:solidFill>
                  <a:schemeClr val="tx1"/>
                </a:solidFill>
                <a:latin typeface="+mj-lt"/>
              </a:rPr>
              <a:t>            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Do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you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know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the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</a:t>
            </a:r>
            <a:r>
              <a:rPr lang="en-GB" u="sng" dirty="0" err="1">
                <a:solidFill>
                  <a:schemeClr val="tx1"/>
                </a:solidFill>
                <a:latin typeface="+mj-lt"/>
              </a:rPr>
              <a:t>m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uf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-fin       </a:t>
            </a:r>
            <a:r>
              <a:rPr lang="en-GB" u="sng" dirty="0">
                <a:solidFill>
                  <a:schemeClr val="tx1"/>
                </a:solidFill>
                <a:latin typeface="+mj-lt"/>
              </a:rPr>
              <a:t>m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an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, the </a:t>
            </a:r>
            <a:endParaRPr lang="en-GB" dirty="0" smtClean="0">
              <a:solidFill>
                <a:schemeClr val="tx1"/>
              </a:solidFill>
              <a:latin typeface="+mj-lt"/>
            </a:endParaRPr>
          </a:p>
          <a:p>
            <a:endParaRPr lang="en-GB" u="sng" dirty="0" smtClean="0">
              <a:solidFill>
                <a:schemeClr val="tx1"/>
              </a:solidFill>
              <a:latin typeface="+mj-lt"/>
            </a:endParaRPr>
          </a:p>
          <a:p>
            <a:endParaRPr lang="en-GB" u="sng" dirty="0" smtClean="0">
              <a:solidFill>
                <a:schemeClr val="tx1"/>
              </a:solidFill>
              <a:latin typeface="+mj-lt"/>
            </a:endParaRPr>
          </a:p>
          <a:p>
            <a:r>
              <a:rPr lang="en-GB" dirty="0" smtClean="0">
                <a:solidFill>
                  <a:schemeClr val="tx1"/>
                </a:solidFill>
                <a:latin typeface="+mj-lt"/>
              </a:rPr>
              <a:t>			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muf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-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fin  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man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,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the   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muf</a:t>
            </a:r>
            <a:r>
              <a:rPr lang="en-GB" u="sng" dirty="0">
                <a:solidFill>
                  <a:schemeClr val="tx1"/>
                </a:solidFill>
                <a:latin typeface="+mj-lt"/>
              </a:rPr>
              <a:t>-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fin   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man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.</a:t>
            </a:r>
          </a:p>
          <a:p>
            <a:r>
              <a:rPr lang="en-CA" dirty="0" smtClean="0">
                <a:solidFill>
                  <a:schemeClr val="tx1"/>
                </a:solidFill>
                <a:latin typeface="+mj-lt"/>
              </a:rPr>
              <a:t>	</a:t>
            </a:r>
            <a:endParaRPr lang="en-GB" dirty="0">
              <a:solidFill>
                <a:schemeClr val="tx1"/>
              </a:solidFill>
              <a:latin typeface="+mj-lt"/>
            </a:endParaRPr>
          </a:p>
          <a:p>
            <a:endParaRPr lang="en-GB" u="sng" dirty="0" smtClean="0">
              <a:solidFill>
                <a:schemeClr val="tx1"/>
              </a:solidFill>
              <a:latin typeface="+mj-lt"/>
            </a:endParaRPr>
          </a:p>
          <a:p>
            <a:r>
              <a:rPr lang="en-GB" dirty="0">
                <a:solidFill>
                  <a:schemeClr val="tx1"/>
                </a:solidFill>
                <a:latin typeface="+mj-lt"/>
              </a:rPr>
              <a:t>	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		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Do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you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	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know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the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  </a:t>
            </a:r>
            <a:r>
              <a:rPr lang="en-GB" u="sng" dirty="0" err="1">
                <a:solidFill>
                  <a:schemeClr val="tx1"/>
                </a:solidFill>
                <a:latin typeface="+mj-lt"/>
              </a:rPr>
              <a:t>m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uf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-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fin      </a:t>
            </a:r>
            <a:r>
              <a:rPr lang="en-GB" u="sng" dirty="0">
                <a:solidFill>
                  <a:schemeClr val="tx1"/>
                </a:solidFill>
                <a:latin typeface="+mj-lt"/>
              </a:rPr>
              <a:t>m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an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,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who</a:t>
            </a:r>
          </a:p>
          <a:p>
            <a:r>
              <a:rPr lang="en-GB" dirty="0">
                <a:solidFill>
                  <a:schemeClr val="tx1"/>
                </a:solidFill>
                <a:latin typeface="+mj-lt"/>
              </a:rPr>
              <a:t>	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		</a:t>
            </a:r>
          </a:p>
          <a:p>
            <a:endParaRPr lang="en-GB" dirty="0" smtClean="0">
              <a:solidFill>
                <a:schemeClr val="tx1"/>
              </a:solidFill>
              <a:latin typeface="+mj-lt"/>
            </a:endParaRPr>
          </a:p>
          <a:p>
            <a:r>
              <a:rPr lang="en-GB" dirty="0" smtClean="0">
                <a:solidFill>
                  <a:schemeClr val="tx1"/>
                </a:solidFill>
                <a:latin typeface="+mj-lt"/>
              </a:rPr>
              <a:t>			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lives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on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  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Dru-</a:t>
            </a:r>
            <a:r>
              <a:rPr lang="en-GB" dirty="0" err="1" smtClean="0">
                <a:solidFill>
                  <a:schemeClr val="tx1"/>
                </a:solidFill>
                <a:latin typeface="+mj-lt"/>
              </a:rPr>
              <a:t>ry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  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Lane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</a:t>
            </a:r>
            <a:endParaRPr lang="en-GB" dirty="0">
              <a:solidFill>
                <a:schemeClr val="tx1"/>
              </a:solidFill>
              <a:latin typeface="+mj-lt"/>
            </a:endParaRPr>
          </a:p>
          <a:p>
            <a:endParaRPr lang="en-GB" dirty="0">
              <a:latin typeface="+mj-lt"/>
            </a:endParaRPr>
          </a:p>
        </p:txBody>
      </p:sp>
      <p:grpSp>
        <p:nvGrpSpPr>
          <p:cNvPr id="4" name="Group 4"/>
          <p:cNvGrpSpPr>
            <a:grpSpLocks/>
          </p:cNvGrpSpPr>
          <p:nvPr/>
        </p:nvGrpSpPr>
        <p:grpSpPr bwMode="auto">
          <a:xfrm>
            <a:off x="1907704" y="2420888"/>
            <a:ext cx="5256213" cy="531813"/>
            <a:chOff x="1200" y="1740"/>
            <a:chExt cx="3311" cy="335"/>
          </a:xfrm>
        </p:grpSpPr>
        <p:sp>
          <p:nvSpPr>
            <p:cNvPr id="5" name="AutoShape 5"/>
            <p:cNvSpPr>
              <a:spLocks noChangeArrowheads="1"/>
            </p:cNvSpPr>
            <p:nvPr/>
          </p:nvSpPr>
          <p:spPr bwMode="auto">
            <a:xfrm>
              <a:off x="1200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6" name="AutoShape 6"/>
            <p:cNvSpPr>
              <a:spLocks noChangeArrowheads="1"/>
            </p:cNvSpPr>
            <p:nvPr/>
          </p:nvSpPr>
          <p:spPr bwMode="auto">
            <a:xfrm>
              <a:off x="211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7" name="AutoShape 7"/>
            <p:cNvSpPr>
              <a:spLocks noChangeArrowheads="1"/>
            </p:cNvSpPr>
            <p:nvPr/>
          </p:nvSpPr>
          <p:spPr bwMode="auto">
            <a:xfrm>
              <a:off x="307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8" name="AutoShape 8"/>
            <p:cNvSpPr>
              <a:spLocks noChangeArrowheads="1"/>
            </p:cNvSpPr>
            <p:nvPr/>
          </p:nvSpPr>
          <p:spPr bwMode="auto">
            <a:xfrm>
              <a:off x="3984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</p:grpSp>
      <p:grpSp>
        <p:nvGrpSpPr>
          <p:cNvPr id="9" name="Group 4"/>
          <p:cNvGrpSpPr>
            <a:grpSpLocks/>
          </p:cNvGrpSpPr>
          <p:nvPr/>
        </p:nvGrpSpPr>
        <p:grpSpPr bwMode="auto">
          <a:xfrm>
            <a:off x="1907704" y="3573016"/>
            <a:ext cx="5256213" cy="531813"/>
            <a:chOff x="1200" y="1740"/>
            <a:chExt cx="3311" cy="335"/>
          </a:xfrm>
        </p:grpSpPr>
        <p:sp>
          <p:nvSpPr>
            <p:cNvPr id="10" name="AutoShape 5"/>
            <p:cNvSpPr>
              <a:spLocks noChangeArrowheads="1"/>
            </p:cNvSpPr>
            <p:nvPr/>
          </p:nvSpPr>
          <p:spPr bwMode="auto">
            <a:xfrm>
              <a:off x="1200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" name="AutoShape 6"/>
            <p:cNvSpPr>
              <a:spLocks noChangeArrowheads="1"/>
            </p:cNvSpPr>
            <p:nvPr/>
          </p:nvSpPr>
          <p:spPr bwMode="auto">
            <a:xfrm>
              <a:off x="211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2" name="AutoShape 7"/>
            <p:cNvSpPr>
              <a:spLocks noChangeArrowheads="1"/>
            </p:cNvSpPr>
            <p:nvPr/>
          </p:nvSpPr>
          <p:spPr bwMode="auto">
            <a:xfrm>
              <a:off x="307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3" name="AutoShape 8"/>
            <p:cNvSpPr>
              <a:spLocks noChangeArrowheads="1"/>
            </p:cNvSpPr>
            <p:nvPr/>
          </p:nvSpPr>
          <p:spPr bwMode="auto">
            <a:xfrm>
              <a:off x="3984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</p:grpSp>
      <p:grpSp>
        <p:nvGrpSpPr>
          <p:cNvPr id="14" name="Group 4"/>
          <p:cNvGrpSpPr>
            <a:grpSpLocks/>
          </p:cNvGrpSpPr>
          <p:nvPr/>
        </p:nvGrpSpPr>
        <p:grpSpPr bwMode="auto">
          <a:xfrm>
            <a:off x="1979712" y="4653136"/>
            <a:ext cx="5256213" cy="531813"/>
            <a:chOff x="1200" y="1740"/>
            <a:chExt cx="3311" cy="335"/>
          </a:xfrm>
        </p:grpSpPr>
        <p:sp>
          <p:nvSpPr>
            <p:cNvPr id="15" name="AutoShape 5"/>
            <p:cNvSpPr>
              <a:spLocks noChangeArrowheads="1"/>
            </p:cNvSpPr>
            <p:nvPr/>
          </p:nvSpPr>
          <p:spPr bwMode="auto">
            <a:xfrm>
              <a:off x="1200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" name="AutoShape 6"/>
            <p:cNvSpPr>
              <a:spLocks noChangeArrowheads="1"/>
            </p:cNvSpPr>
            <p:nvPr/>
          </p:nvSpPr>
          <p:spPr bwMode="auto">
            <a:xfrm>
              <a:off x="211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7" name="AutoShape 7"/>
            <p:cNvSpPr>
              <a:spLocks noChangeArrowheads="1"/>
            </p:cNvSpPr>
            <p:nvPr/>
          </p:nvSpPr>
          <p:spPr bwMode="auto">
            <a:xfrm>
              <a:off x="307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8" name="AutoShape 8"/>
            <p:cNvSpPr>
              <a:spLocks noChangeArrowheads="1"/>
            </p:cNvSpPr>
            <p:nvPr/>
          </p:nvSpPr>
          <p:spPr bwMode="auto">
            <a:xfrm>
              <a:off x="3984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</p:grpSp>
      <p:grpSp>
        <p:nvGrpSpPr>
          <p:cNvPr id="19" name="Group 4"/>
          <p:cNvGrpSpPr>
            <a:grpSpLocks/>
          </p:cNvGrpSpPr>
          <p:nvPr/>
        </p:nvGrpSpPr>
        <p:grpSpPr bwMode="auto">
          <a:xfrm>
            <a:off x="1979712" y="5805264"/>
            <a:ext cx="5256213" cy="531813"/>
            <a:chOff x="1200" y="1740"/>
            <a:chExt cx="3311" cy="335"/>
          </a:xfrm>
        </p:grpSpPr>
        <p:sp>
          <p:nvSpPr>
            <p:cNvPr id="20" name="AutoShape 5"/>
            <p:cNvSpPr>
              <a:spLocks noChangeArrowheads="1"/>
            </p:cNvSpPr>
            <p:nvPr/>
          </p:nvSpPr>
          <p:spPr bwMode="auto">
            <a:xfrm>
              <a:off x="1200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21" name="AutoShape 6"/>
            <p:cNvSpPr>
              <a:spLocks noChangeArrowheads="1"/>
            </p:cNvSpPr>
            <p:nvPr/>
          </p:nvSpPr>
          <p:spPr bwMode="auto">
            <a:xfrm>
              <a:off x="211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22" name="AutoShape 7"/>
            <p:cNvSpPr>
              <a:spLocks noChangeArrowheads="1"/>
            </p:cNvSpPr>
            <p:nvPr/>
          </p:nvSpPr>
          <p:spPr bwMode="auto">
            <a:xfrm>
              <a:off x="307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23" name="AutoShape 8"/>
            <p:cNvSpPr>
              <a:spLocks noChangeArrowheads="1"/>
            </p:cNvSpPr>
            <p:nvPr/>
          </p:nvSpPr>
          <p:spPr bwMode="auto">
            <a:xfrm>
              <a:off x="3984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Adding the rhythm</a:t>
            </a:r>
            <a:endParaRPr lang="en-GB" dirty="0"/>
          </a:p>
        </p:txBody>
      </p:sp>
      <p:sp>
        <p:nvSpPr>
          <p:cNvPr id="3" name="TextBox 2"/>
          <p:cNvSpPr txBox="1"/>
          <p:nvPr/>
        </p:nvSpPr>
        <p:spPr>
          <a:xfrm>
            <a:off x="971600" y="1124744"/>
            <a:ext cx="7056784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GB" b="1" u="sng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RHYTHM PATTERNS</a:t>
            </a:r>
            <a:r>
              <a:rPr lang="en-GB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 are patterns of sound that fit within the steady beat.  To illustrate this, tap as you sing each word of “The Muffin Man”. </a:t>
            </a:r>
            <a:r>
              <a:rPr lang="en-GB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Go back to slide 2 and try tapping the rhythm as you sing.  In a song that has lyrics, </a:t>
            </a:r>
            <a:r>
              <a:rPr lang="en-GB" u="sng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the rhythm is actually the individual syllables of the words</a:t>
            </a:r>
            <a:r>
              <a:rPr lang="en-GB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.</a:t>
            </a:r>
          </a:p>
          <a:p>
            <a:pPr algn="just"/>
            <a:endParaRPr lang="en-GB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algn="just"/>
            <a:r>
              <a:rPr lang="en-GB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The </a:t>
            </a:r>
            <a:r>
              <a:rPr lang="en-GB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ability to keep a steady beat is developed over time, and can be started with very young children.  This skill is required for walking, talking, using a pair of scissors and  bouncing a ball, </a:t>
            </a:r>
            <a:r>
              <a:rPr lang="en-GB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and reading with fluency.  Feeling </a:t>
            </a:r>
            <a:r>
              <a:rPr lang="en-GB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and moving to steady beat develops a sense of time and the ability to organize and coordinate movements within time.   </a:t>
            </a:r>
          </a:p>
          <a:p>
            <a:endParaRPr lang="en-GB" dirty="0">
              <a:latin typeface="+mj-lt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Beat and Rhythm Together</a:t>
            </a:r>
            <a:endParaRPr lang="en-GB" dirty="0"/>
          </a:p>
        </p:txBody>
      </p:sp>
      <p:sp>
        <p:nvSpPr>
          <p:cNvPr id="3" name="TextBox 2"/>
          <p:cNvSpPr txBox="1"/>
          <p:nvPr/>
        </p:nvSpPr>
        <p:spPr>
          <a:xfrm>
            <a:off x="611560" y="1196752"/>
            <a:ext cx="8208912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600" dirty="0" smtClean="0">
                <a:solidFill>
                  <a:schemeClr val="tx1"/>
                </a:solidFill>
                <a:latin typeface="+mj-lt"/>
              </a:rPr>
              <a:t>The left hand is going to tap the steady beat while the right hand taps the rhythm.  It will be performed twice.  The first time I will sing the words.  The second time I will be thinking the words in my head while performing the beat and rhythm.  </a:t>
            </a:r>
            <a:endParaRPr lang="en-GB" dirty="0" smtClean="0">
              <a:solidFill>
                <a:schemeClr val="tx1"/>
              </a:solidFill>
              <a:latin typeface="+mj-lt"/>
            </a:endParaRPr>
          </a:p>
          <a:p>
            <a:r>
              <a:rPr lang="en-GB" dirty="0" smtClean="0">
                <a:solidFill>
                  <a:schemeClr val="tx1"/>
                </a:solidFill>
                <a:latin typeface="+mj-lt"/>
              </a:rPr>
              <a:t>            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Do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you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know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the   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muf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-fin   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man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, the </a:t>
            </a:r>
          </a:p>
          <a:p>
            <a:endParaRPr lang="en-GB" u="sng" dirty="0" smtClean="0">
              <a:solidFill>
                <a:schemeClr val="tx1"/>
              </a:solidFill>
              <a:latin typeface="+mj-lt"/>
            </a:endParaRPr>
          </a:p>
          <a:p>
            <a:endParaRPr lang="en-GB" u="sng" dirty="0" smtClean="0">
              <a:solidFill>
                <a:schemeClr val="tx1"/>
              </a:solidFill>
              <a:latin typeface="+mj-lt"/>
            </a:endParaRPr>
          </a:p>
          <a:p>
            <a:r>
              <a:rPr lang="en-GB" dirty="0" smtClean="0">
                <a:solidFill>
                  <a:schemeClr val="tx1"/>
                </a:solidFill>
                <a:latin typeface="+mj-lt"/>
              </a:rPr>
              <a:t>			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muf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-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fin  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man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,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the   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muf</a:t>
            </a:r>
            <a:r>
              <a:rPr lang="en-GB" u="sng" dirty="0">
                <a:solidFill>
                  <a:schemeClr val="tx1"/>
                </a:solidFill>
                <a:latin typeface="+mj-lt"/>
              </a:rPr>
              <a:t>-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fin   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man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.</a:t>
            </a:r>
          </a:p>
          <a:p>
            <a:r>
              <a:rPr lang="en-CA" dirty="0" smtClean="0">
                <a:solidFill>
                  <a:schemeClr val="tx1"/>
                </a:solidFill>
                <a:latin typeface="+mj-lt"/>
              </a:rPr>
              <a:t>	</a:t>
            </a:r>
            <a:endParaRPr lang="en-GB" dirty="0">
              <a:solidFill>
                <a:schemeClr val="tx1"/>
              </a:solidFill>
              <a:latin typeface="+mj-lt"/>
            </a:endParaRPr>
          </a:p>
          <a:p>
            <a:endParaRPr lang="en-GB" u="sng" dirty="0" smtClean="0">
              <a:solidFill>
                <a:schemeClr val="tx1"/>
              </a:solidFill>
              <a:latin typeface="+mj-lt"/>
            </a:endParaRPr>
          </a:p>
          <a:p>
            <a:r>
              <a:rPr lang="en-GB" dirty="0">
                <a:solidFill>
                  <a:schemeClr val="tx1"/>
                </a:solidFill>
                <a:latin typeface="+mj-lt"/>
              </a:rPr>
              <a:t>	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		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Do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you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	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know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the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  </a:t>
            </a:r>
            <a:r>
              <a:rPr lang="en-GB" u="sng" dirty="0" err="1">
                <a:solidFill>
                  <a:schemeClr val="tx1"/>
                </a:solidFill>
                <a:latin typeface="+mj-lt"/>
              </a:rPr>
              <a:t>m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uf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-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fin      </a:t>
            </a:r>
            <a:r>
              <a:rPr lang="en-GB" u="sng" dirty="0">
                <a:solidFill>
                  <a:schemeClr val="tx1"/>
                </a:solidFill>
                <a:latin typeface="+mj-lt"/>
              </a:rPr>
              <a:t>m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an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,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who</a:t>
            </a:r>
          </a:p>
          <a:p>
            <a:r>
              <a:rPr lang="en-GB" dirty="0">
                <a:solidFill>
                  <a:schemeClr val="tx1"/>
                </a:solidFill>
                <a:latin typeface="+mj-lt"/>
              </a:rPr>
              <a:t>	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		</a:t>
            </a:r>
          </a:p>
          <a:p>
            <a:endParaRPr lang="en-GB" dirty="0" smtClean="0">
              <a:solidFill>
                <a:schemeClr val="tx1"/>
              </a:solidFill>
              <a:latin typeface="+mj-lt"/>
            </a:endParaRPr>
          </a:p>
          <a:p>
            <a:r>
              <a:rPr lang="en-GB" dirty="0" smtClean="0">
                <a:solidFill>
                  <a:schemeClr val="tx1"/>
                </a:solidFill>
                <a:latin typeface="+mj-lt"/>
              </a:rPr>
              <a:t>			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lives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</a:t>
            </a:r>
            <a:r>
              <a:rPr lang="en-GB" dirty="0">
                <a:solidFill>
                  <a:schemeClr val="tx1"/>
                </a:solidFill>
                <a:latin typeface="+mj-lt"/>
              </a:rPr>
              <a:t>on 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  </a:t>
            </a:r>
            <a:r>
              <a:rPr lang="en-GB" u="sng" dirty="0" err="1" smtClean="0">
                <a:solidFill>
                  <a:schemeClr val="tx1"/>
                </a:solidFill>
                <a:latin typeface="+mj-lt"/>
              </a:rPr>
              <a:t>Dru-</a:t>
            </a:r>
            <a:r>
              <a:rPr lang="en-GB" dirty="0" err="1" smtClean="0">
                <a:solidFill>
                  <a:schemeClr val="tx1"/>
                </a:solidFill>
                <a:latin typeface="+mj-lt"/>
              </a:rPr>
              <a:t>ry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      </a:t>
            </a:r>
            <a:r>
              <a:rPr lang="en-GB" u="sng" dirty="0" smtClean="0">
                <a:solidFill>
                  <a:schemeClr val="tx1"/>
                </a:solidFill>
                <a:latin typeface="+mj-lt"/>
              </a:rPr>
              <a:t>Lane</a:t>
            </a:r>
            <a:r>
              <a:rPr lang="en-GB" dirty="0" smtClean="0">
                <a:solidFill>
                  <a:schemeClr val="tx1"/>
                </a:solidFill>
                <a:latin typeface="+mj-lt"/>
              </a:rPr>
              <a:t>  </a:t>
            </a:r>
            <a:endParaRPr lang="en-GB" dirty="0">
              <a:solidFill>
                <a:schemeClr val="tx1"/>
              </a:solidFill>
              <a:latin typeface="+mj-lt"/>
            </a:endParaRPr>
          </a:p>
          <a:p>
            <a:endParaRPr lang="en-GB" dirty="0">
              <a:latin typeface="+mj-lt"/>
            </a:endParaRPr>
          </a:p>
        </p:txBody>
      </p:sp>
      <p:grpSp>
        <p:nvGrpSpPr>
          <p:cNvPr id="4" name="Group 4"/>
          <p:cNvGrpSpPr>
            <a:grpSpLocks/>
          </p:cNvGrpSpPr>
          <p:nvPr/>
        </p:nvGrpSpPr>
        <p:grpSpPr bwMode="auto">
          <a:xfrm>
            <a:off x="1907704" y="2420888"/>
            <a:ext cx="5256213" cy="531813"/>
            <a:chOff x="1200" y="1740"/>
            <a:chExt cx="3311" cy="335"/>
          </a:xfrm>
        </p:grpSpPr>
        <p:sp>
          <p:nvSpPr>
            <p:cNvPr id="5" name="AutoShape 5"/>
            <p:cNvSpPr>
              <a:spLocks noChangeArrowheads="1"/>
            </p:cNvSpPr>
            <p:nvPr/>
          </p:nvSpPr>
          <p:spPr bwMode="auto">
            <a:xfrm>
              <a:off x="1200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6" name="AutoShape 6"/>
            <p:cNvSpPr>
              <a:spLocks noChangeArrowheads="1"/>
            </p:cNvSpPr>
            <p:nvPr/>
          </p:nvSpPr>
          <p:spPr bwMode="auto">
            <a:xfrm>
              <a:off x="211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7" name="AutoShape 7"/>
            <p:cNvSpPr>
              <a:spLocks noChangeArrowheads="1"/>
            </p:cNvSpPr>
            <p:nvPr/>
          </p:nvSpPr>
          <p:spPr bwMode="auto">
            <a:xfrm>
              <a:off x="307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8" name="AutoShape 8"/>
            <p:cNvSpPr>
              <a:spLocks noChangeArrowheads="1"/>
            </p:cNvSpPr>
            <p:nvPr/>
          </p:nvSpPr>
          <p:spPr bwMode="auto">
            <a:xfrm>
              <a:off x="3984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</p:grpSp>
      <p:grpSp>
        <p:nvGrpSpPr>
          <p:cNvPr id="9" name="Group 4"/>
          <p:cNvGrpSpPr>
            <a:grpSpLocks/>
          </p:cNvGrpSpPr>
          <p:nvPr/>
        </p:nvGrpSpPr>
        <p:grpSpPr bwMode="auto">
          <a:xfrm>
            <a:off x="1907704" y="3573016"/>
            <a:ext cx="5256213" cy="531813"/>
            <a:chOff x="1200" y="1740"/>
            <a:chExt cx="3311" cy="335"/>
          </a:xfrm>
        </p:grpSpPr>
        <p:sp>
          <p:nvSpPr>
            <p:cNvPr id="10" name="AutoShape 5"/>
            <p:cNvSpPr>
              <a:spLocks noChangeArrowheads="1"/>
            </p:cNvSpPr>
            <p:nvPr/>
          </p:nvSpPr>
          <p:spPr bwMode="auto">
            <a:xfrm>
              <a:off x="1200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1" name="AutoShape 6"/>
            <p:cNvSpPr>
              <a:spLocks noChangeArrowheads="1"/>
            </p:cNvSpPr>
            <p:nvPr/>
          </p:nvSpPr>
          <p:spPr bwMode="auto">
            <a:xfrm>
              <a:off x="211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2" name="AutoShape 7"/>
            <p:cNvSpPr>
              <a:spLocks noChangeArrowheads="1"/>
            </p:cNvSpPr>
            <p:nvPr/>
          </p:nvSpPr>
          <p:spPr bwMode="auto">
            <a:xfrm>
              <a:off x="307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3" name="AutoShape 8"/>
            <p:cNvSpPr>
              <a:spLocks noChangeArrowheads="1"/>
            </p:cNvSpPr>
            <p:nvPr/>
          </p:nvSpPr>
          <p:spPr bwMode="auto">
            <a:xfrm>
              <a:off x="3984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</p:grpSp>
      <p:grpSp>
        <p:nvGrpSpPr>
          <p:cNvPr id="14" name="Group 4"/>
          <p:cNvGrpSpPr>
            <a:grpSpLocks/>
          </p:cNvGrpSpPr>
          <p:nvPr/>
        </p:nvGrpSpPr>
        <p:grpSpPr bwMode="auto">
          <a:xfrm>
            <a:off x="1979712" y="4653136"/>
            <a:ext cx="5256213" cy="531813"/>
            <a:chOff x="1200" y="1740"/>
            <a:chExt cx="3311" cy="335"/>
          </a:xfrm>
        </p:grpSpPr>
        <p:sp>
          <p:nvSpPr>
            <p:cNvPr id="15" name="AutoShape 5"/>
            <p:cNvSpPr>
              <a:spLocks noChangeArrowheads="1"/>
            </p:cNvSpPr>
            <p:nvPr/>
          </p:nvSpPr>
          <p:spPr bwMode="auto">
            <a:xfrm>
              <a:off x="1200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" name="AutoShape 6"/>
            <p:cNvSpPr>
              <a:spLocks noChangeArrowheads="1"/>
            </p:cNvSpPr>
            <p:nvPr/>
          </p:nvSpPr>
          <p:spPr bwMode="auto">
            <a:xfrm>
              <a:off x="211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7" name="AutoShape 7"/>
            <p:cNvSpPr>
              <a:spLocks noChangeArrowheads="1"/>
            </p:cNvSpPr>
            <p:nvPr/>
          </p:nvSpPr>
          <p:spPr bwMode="auto">
            <a:xfrm>
              <a:off x="307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8" name="AutoShape 8"/>
            <p:cNvSpPr>
              <a:spLocks noChangeArrowheads="1"/>
            </p:cNvSpPr>
            <p:nvPr/>
          </p:nvSpPr>
          <p:spPr bwMode="auto">
            <a:xfrm>
              <a:off x="3984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</p:grpSp>
      <p:grpSp>
        <p:nvGrpSpPr>
          <p:cNvPr id="19" name="Group 4"/>
          <p:cNvGrpSpPr>
            <a:grpSpLocks/>
          </p:cNvGrpSpPr>
          <p:nvPr/>
        </p:nvGrpSpPr>
        <p:grpSpPr bwMode="auto">
          <a:xfrm>
            <a:off x="1979712" y="5805264"/>
            <a:ext cx="5256213" cy="531813"/>
            <a:chOff x="1200" y="1740"/>
            <a:chExt cx="3311" cy="335"/>
          </a:xfrm>
        </p:grpSpPr>
        <p:sp>
          <p:nvSpPr>
            <p:cNvPr id="20" name="AutoShape 5"/>
            <p:cNvSpPr>
              <a:spLocks noChangeArrowheads="1"/>
            </p:cNvSpPr>
            <p:nvPr/>
          </p:nvSpPr>
          <p:spPr bwMode="auto">
            <a:xfrm>
              <a:off x="1200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21" name="AutoShape 6"/>
            <p:cNvSpPr>
              <a:spLocks noChangeArrowheads="1"/>
            </p:cNvSpPr>
            <p:nvPr/>
          </p:nvSpPr>
          <p:spPr bwMode="auto">
            <a:xfrm>
              <a:off x="211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22" name="AutoShape 7"/>
            <p:cNvSpPr>
              <a:spLocks noChangeArrowheads="1"/>
            </p:cNvSpPr>
            <p:nvPr/>
          </p:nvSpPr>
          <p:spPr bwMode="auto">
            <a:xfrm>
              <a:off x="3072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23" name="AutoShape 8"/>
            <p:cNvSpPr>
              <a:spLocks noChangeArrowheads="1"/>
            </p:cNvSpPr>
            <p:nvPr/>
          </p:nvSpPr>
          <p:spPr bwMode="auto">
            <a:xfrm>
              <a:off x="3984" y="1740"/>
              <a:ext cx="528" cy="336"/>
            </a:xfrm>
            <a:custGeom>
              <a:avLst/>
              <a:gdLst>
                <a:gd name="T0" fmla="*/ 6 w 21600"/>
                <a:gd name="T1" fmla="*/ 1 h 21600"/>
                <a:gd name="T2" fmla="*/ 2 w 21600"/>
                <a:gd name="T3" fmla="*/ 3 h 21600"/>
                <a:gd name="T4" fmla="*/ 6 w 21600"/>
                <a:gd name="T5" fmla="*/ 5 h 21600"/>
                <a:gd name="T6" fmla="*/ 11 w 21600"/>
                <a:gd name="T7" fmla="*/ 3 h 21600"/>
                <a:gd name="T8" fmla="*/ 17694720 60000 65536"/>
                <a:gd name="T9" fmla="*/ 11796480 60000 65536"/>
                <a:gd name="T10" fmla="*/ 5898240 60000 65536"/>
                <a:gd name="T11" fmla="*/ 0 60000 65536"/>
                <a:gd name="T12" fmla="*/ 5032 w 21600"/>
                <a:gd name="T13" fmla="*/ 2250 h 21600"/>
                <a:gd name="T14" fmla="*/ 16568 w 21600"/>
                <a:gd name="T15" fmla="*/ 13693 h 21600"/>
              </a:gdLst>
              <a:ahLst/>
              <a:cxnLst>
                <a:cxn ang="T8">
                  <a:pos x="T0" y="T1"/>
                </a:cxn>
                <a:cxn ang="T9">
                  <a:pos x="T2" y="T3"/>
                </a:cxn>
                <a:cxn ang="T10">
                  <a:pos x="T4" y="T5"/>
                </a:cxn>
                <a:cxn ang="T11">
                  <a:pos x="T6" y="T7"/>
                </a:cxn>
              </a:cxnLst>
              <a:rect l="T12" t="T13" r="T14" b="T15"/>
              <a:pathLst>
                <a:path w="21600" h="21600">
                  <a:moveTo>
                    <a:pt x="10860" y="2187"/>
                  </a:moveTo>
                  <a:cubicBezTo>
                    <a:pt x="10451" y="1746"/>
                    <a:pt x="9529" y="1018"/>
                    <a:pt x="9015" y="730"/>
                  </a:cubicBezTo>
                  <a:cubicBezTo>
                    <a:pt x="7865" y="152"/>
                    <a:pt x="6685" y="0"/>
                    <a:pt x="5415" y="0"/>
                  </a:cubicBezTo>
                  <a:cubicBezTo>
                    <a:pt x="4175" y="152"/>
                    <a:pt x="2995" y="575"/>
                    <a:pt x="1967" y="1305"/>
                  </a:cubicBezTo>
                  <a:cubicBezTo>
                    <a:pt x="1150" y="2187"/>
                    <a:pt x="575" y="3222"/>
                    <a:pt x="242" y="4220"/>
                  </a:cubicBezTo>
                  <a:cubicBezTo>
                    <a:pt x="0" y="5410"/>
                    <a:pt x="242" y="6560"/>
                    <a:pt x="575" y="7597"/>
                  </a:cubicBezTo>
                  <a:lnTo>
                    <a:pt x="10860" y="21600"/>
                  </a:lnTo>
                  <a:lnTo>
                    <a:pt x="20995" y="7597"/>
                  </a:lnTo>
                  <a:cubicBezTo>
                    <a:pt x="21480" y="6560"/>
                    <a:pt x="21600" y="5410"/>
                    <a:pt x="21480" y="4220"/>
                  </a:cubicBezTo>
                  <a:cubicBezTo>
                    <a:pt x="21115" y="3222"/>
                    <a:pt x="20420" y="2187"/>
                    <a:pt x="19632" y="1305"/>
                  </a:cubicBezTo>
                  <a:cubicBezTo>
                    <a:pt x="18575" y="575"/>
                    <a:pt x="17425" y="152"/>
                    <a:pt x="16275" y="0"/>
                  </a:cubicBezTo>
                  <a:cubicBezTo>
                    <a:pt x="15005" y="0"/>
                    <a:pt x="13735" y="152"/>
                    <a:pt x="12705" y="730"/>
                  </a:cubicBezTo>
                  <a:cubicBezTo>
                    <a:pt x="12176" y="1018"/>
                    <a:pt x="11254" y="1746"/>
                    <a:pt x="10860" y="2187"/>
                  </a:cubicBezTo>
                  <a:close/>
                </a:path>
              </a:pathLst>
            </a:custGeom>
            <a:solidFill>
              <a:srgbClr val="FF0033"/>
            </a:solidFill>
            <a:ln w="9525">
              <a:noFill/>
              <a:round/>
              <a:headEnd/>
              <a:tailEnd/>
            </a:ln>
          </p:spPr>
          <p:txBody>
            <a:bodyPr wrap="none" anchor="ctr"/>
            <a:lstStyle/>
            <a:p>
              <a:endParaRPr lang="en-GB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 idx="4294967295"/>
          </p:nvPr>
        </p:nvSpPr>
        <p:spPr>
          <a:xfrm>
            <a:off x="304800" y="334963"/>
            <a:ext cx="8609013" cy="855662"/>
          </a:xfrm>
        </p:spPr>
        <p:txBody>
          <a:bodyPr/>
          <a:lstStyle/>
          <a:p>
            <a:pPr eaLnBrk="1" hangingPunct="1">
              <a:buClrTx/>
              <a:buFontTx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CA" dirty="0" smtClean="0"/>
              <a:t>Exploring beat and rhythm</a:t>
            </a:r>
          </a:p>
        </p:txBody>
      </p:sp>
      <p:sp>
        <p:nvSpPr>
          <p:cNvPr id="6147" name="Rectangle 2"/>
          <p:cNvSpPr>
            <a:spLocks noGrp="1" noChangeArrowheads="1"/>
          </p:cNvSpPr>
          <p:nvPr>
            <p:ph type="body" idx="4294967295"/>
          </p:nvPr>
        </p:nvSpPr>
        <p:spPr>
          <a:xfrm>
            <a:off x="683568" y="1556792"/>
            <a:ext cx="7770813" cy="4117975"/>
          </a:xfrm>
        </p:spPr>
        <p:txBody>
          <a:bodyPr/>
          <a:lstStyle/>
          <a:p>
            <a:pPr indent="-339725" eaLnBrk="1" hangingPunct="1">
              <a:buClrTx/>
              <a:buFontTx/>
              <a:buNone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CA" dirty="0" smtClean="0">
                <a:solidFill>
                  <a:srgbClr val="000000"/>
                </a:solidFill>
                <a:latin typeface="Arial" charset="0"/>
              </a:rPr>
              <a:t>1. Open up your course text and listen to “Ed, the Invisible Dragon – use a found sound to keep the beat.  When you become familiar with the song try playing the rhythm of verse.</a:t>
            </a:r>
          </a:p>
          <a:p>
            <a:pPr indent="-339725" eaLnBrk="1" hangingPunct="1">
              <a:buClrTx/>
              <a:buFontTx/>
              <a:buNone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CA" dirty="0" smtClean="0">
                <a:solidFill>
                  <a:srgbClr val="000000"/>
                </a:solidFill>
                <a:latin typeface="Arial" charset="0"/>
              </a:rPr>
              <a:t>2.Listen to one of your favourite pieces.</a:t>
            </a:r>
          </a:p>
          <a:p>
            <a:pPr indent="-339725" eaLnBrk="1" hangingPunct="1">
              <a:buClrTx/>
              <a:buFontTx/>
              <a:buNone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CA" dirty="0" smtClean="0">
                <a:solidFill>
                  <a:srgbClr val="000000"/>
                </a:solidFill>
                <a:latin typeface="Arial" charset="0"/>
              </a:rPr>
              <a:t>3. Keep a beat by patting your knees.</a:t>
            </a:r>
          </a:p>
          <a:p>
            <a:pPr indent="-339725" eaLnBrk="1" hangingPunct="1">
              <a:buClrTx/>
              <a:buFontTx/>
              <a:buNone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CA" dirty="0" smtClean="0">
                <a:solidFill>
                  <a:srgbClr val="000000"/>
                </a:solidFill>
                <a:latin typeface="Arial" charset="0"/>
              </a:rPr>
              <a:t>4. Now listen again and try to clap the rhythm.</a:t>
            </a:r>
          </a:p>
          <a:p>
            <a:pPr indent="-339725" eaLnBrk="1" hangingPunct="1">
              <a:buClrTx/>
              <a:buFontTx/>
              <a:buNone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CA" dirty="0" smtClean="0">
                <a:solidFill>
                  <a:srgbClr val="000000"/>
                </a:solidFill>
              </a:rPr>
              <a:t> </a:t>
            </a: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Practicing Beat and Rhythm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28800"/>
            <a:ext cx="7767638" cy="4110038"/>
          </a:xfrm>
        </p:spPr>
        <p:txBody>
          <a:bodyPr/>
          <a:lstStyle/>
          <a:p>
            <a:r>
              <a:rPr lang="en-CA" sz="2000" dirty="0" smtClean="0">
                <a:solidFill>
                  <a:schemeClr val="tx1"/>
                </a:solidFill>
              </a:rPr>
              <a:t>When you are comfortable with the concept of beat and rhythm. Try it out with your class.</a:t>
            </a:r>
          </a:p>
          <a:p>
            <a:pPr marL="514350" indent="-514350">
              <a:buAutoNum type="arabicPeriod"/>
            </a:pPr>
            <a:r>
              <a:rPr lang="en-CA" sz="2000" dirty="0" smtClean="0">
                <a:solidFill>
                  <a:schemeClr val="tx1"/>
                </a:solidFill>
              </a:rPr>
              <a:t>Choose a rhyme that the class knows.  Speak it while the class keeps a steady beat by stamping alternate feet.</a:t>
            </a:r>
          </a:p>
          <a:p>
            <a:pPr marL="514350" indent="-514350">
              <a:buAutoNum type="arabicPeriod"/>
            </a:pPr>
            <a:r>
              <a:rPr lang="en-CA" sz="2000" dirty="0" smtClean="0">
                <a:solidFill>
                  <a:schemeClr val="tx1"/>
                </a:solidFill>
              </a:rPr>
              <a:t>Now speak the rhyme and clap the rhythm.</a:t>
            </a:r>
          </a:p>
          <a:p>
            <a:pPr marL="514350" indent="-514350">
              <a:buAutoNum type="arabicPeriod"/>
            </a:pPr>
            <a:r>
              <a:rPr lang="en-CA" sz="2000" dirty="0" smtClean="0">
                <a:solidFill>
                  <a:schemeClr val="tx1"/>
                </a:solidFill>
              </a:rPr>
              <a:t>Divide the class in two groups.  One group will stamp the steady beat while the other does the rhythm.  Now switch.</a:t>
            </a:r>
          </a:p>
          <a:p>
            <a:pPr marL="514350" indent="-514350">
              <a:buAutoNum type="arabicPeriod"/>
            </a:pPr>
            <a:r>
              <a:rPr lang="en-CA" sz="2000" dirty="0" smtClean="0">
                <a:solidFill>
                  <a:schemeClr val="tx1"/>
                </a:solidFill>
              </a:rPr>
              <a:t>Now try putting the words in your head and doing the rhythm without the help of the spoken words.</a:t>
            </a:r>
          </a:p>
          <a:p>
            <a:pPr marL="514350" indent="-514350">
              <a:buAutoNum type="arabicPeriod"/>
            </a:pPr>
            <a:r>
              <a:rPr lang="en-CA" sz="2000" dirty="0" smtClean="0">
                <a:solidFill>
                  <a:schemeClr val="tx1"/>
                </a:solidFill>
              </a:rPr>
              <a:t>Find some sounds around the classroom (pencil on the desk; ruler hitting the floor; etc. And perform the beat and rhythm again.</a:t>
            </a:r>
          </a:p>
          <a:p>
            <a:pPr marL="514350" indent="-514350">
              <a:buAutoNum type="arabicPeriod"/>
            </a:pPr>
            <a:r>
              <a:rPr lang="en-CA" sz="2000" dirty="0" smtClean="0">
                <a:solidFill>
                  <a:schemeClr val="tx1"/>
                </a:solidFill>
              </a:rPr>
              <a:t>The different kinds of sounds you choose represent different tone colours or timbres.  </a:t>
            </a:r>
          </a:p>
          <a:p>
            <a:pPr marL="514350" indent="-514350"/>
            <a:endParaRPr lang="en-CA" sz="2000" dirty="0" smtClean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smtClean="0"/>
              <a:t>Documenting the Skill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340768"/>
            <a:ext cx="7767638" cy="4750470"/>
          </a:xfrm>
        </p:spPr>
        <p:txBody>
          <a:bodyPr/>
          <a:lstStyle/>
          <a:p>
            <a:pPr marL="514350" indent="-514350">
              <a:buAutoNum type="arabicPeriod"/>
            </a:pPr>
            <a:r>
              <a:rPr lang="en-CA" sz="2800" dirty="0" smtClean="0">
                <a:solidFill>
                  <a:schemeClr val="tx1"/>
                </a:solidFill>
              </a:rPr>
              <a:t>Write a description of what you did with your class.  Include details such as – what worked well? What did not work well? How would you change it if you did it again? (You could even take a short video clip to show what the students did.)</a:t>
            </a:r>
          </a:p>
          <a:p>
            <a:pPr marL="514350" indent="-514350">
              <a:buAutoNum type="arabicPeriod"/>
            </a:pPr>
            <a:r>
              <a:rPr lang="en-CA" sz="2800" dirty="0" smtClean="0">
                <a:solidFill>
                  <a:schemeClr val="tx1"/>
                </a:solidFill>
              </a:rPr>
              <a:t>Upload </a:t>
            </a:r>
            <a:r>
              <a:rPr lang="en-CA" sz="2800" dirty="0" smtClean="0">
                <a:solidFill>
                  <a:schemeClr val="tx1"/>
                </a:solidFill>
              </a:rPr>
              <a:t>this to the Lesson 1.</a:t>
            </a:r>
          </a:p>
          <a:p>
            <a:pPr marL="514350" indent="-514350">
              <a:buAutoNum type="arabicPeriod"/>
            </a:pPr>
            <a:endParaRPr lang="en-CA" sz="2800" dirty="0" smtClean="0">
              <a:solidFill>
                <a:schemeClr val="tx1"/>
              </a:solidFill>
            </a:endParaRPr>
          </a:p>
          <a:p>
            <a:pPr marL="514350" indent="-514350"/>
            <a:endParaRPr lang="en-CA" dirty="0" smtClean="0">
              <a:solidFill>
                <a:schemeClr val="tx1"/>
              </a:solidFill>
            </a:endParaRPr>
          </a:p>
          <a:p>
            <a:pPr marL="514350" indent="-514350">
              <a:buAutoNum type="arabicPeriod"/>
            </a:pPr>
            <a:endParaRPr lang="en-GB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"/>
        <a:cs typeface="Arial Unicode MS"/>
      </a:majorFont>
      <a:minorFont>
        <a:latin typeface="Times New Roman"/>
        <a:ea typeface=""/>
        <a:cs typeface="Arial Unicode M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cs typeface="Arial Unicode M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cs typeface="Arial Unicode MS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"/>
        <a:cs typeface="Arial Unicode MS"/>
      </a:majorFont>
      <a:minorFont>
        <a:latin typeface="Times New Roman"/>
        <a:ea typeface=""/>
        <a:cs typeface="Arial Unicode M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cs typeface="Arial Unicode M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cs typeface="Arial Unicode MS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270</TotalTime>
  <Words>438</Words>
  <Application>Microsoft Office PowerPoint</Application>
  <PresentationFormat>On-screen Show (4:3)</PresentationFormat>
  <Paragraphs>52</Paragraphs>
  <Slides>8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0" baseType="lpstr">
      <vt:lpstr>Office Theme</vt:lpstr>
      <vt:lpstr>1_Office Theme</vt:lpstr>
      <vt:lpstr>Lesson One</vt:lpstr>
      <vt:lpstr>Beat</vt:lpstr>
      <vt:lpstr>Finding the Beat</vt:lpstr>
      <vt:lpstr>Adding the rhythm</vt:lpstr>
      <vt:lpstr>Beat and Rhythm Together</vt:lpstr>
      <vt:lpstr>Exploring beat and rhythm</vt:lpstr>
      <vt:lpstr>Practicing Beat and Rhythm</vt:lpstr>
      <vt:lpstr>Documenting the Skill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Lesson One</dc:title>
  <dc:creator>Ruth Morrison</dc:creator>
  <cp:lastModifiedBy>Ruth</cp:lastModifiedBy>
  <cp:revision>33</cp:revision>
  <cp:lastPrinted>1601-01-01T00:00:00Z</cp:lastPrinted>
  <dcterms:created xsi:type="dcterms:W3CDTF">2010-03-20T23:56:04Z</dcterms:created>
  <dcterms:modified xsi:type="dcterms:W3CDTF">2010-08-10T16:39:42Z</dcterms:modified>
</cp:coreProperties>
</file>